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5" r:id="rId9"/>
  </p:sldIdLst>
  <p:sldSz cx="18288000" cy="10287000"/>
  <p:notesSz cx="6858000" cy="9144000"/>
  <p:embeddedFontLst>
    <p:embeddedFont>
      <p:font typeface="Sitka Small" panose="02000505000000020004" pitchFamily="2" charset="0"/>
      <p:regular r:id="rId10"/>
      <p:bold r:id="rId11"/>
      <p:italic r:id="rId12"/>
      <p:boldItalic r:id="rId13"/>
    </p:embeddedFont>
    <p:embeddedFont>
      <p:font typeface="TT Supermolot Neue Expanded" panose="020B0604020202020204" charset="0"/>
      <p:regular r:id="rId14"/>
    </p:embeddedFont>
    <p:embeddedFont>
      <p:font typeface="TT Supermolot Neue Expande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391" autoAdjust="0"/>
  </p:normalViewPr>
  <p:slideViewPr>
    <p:cSldViewPr>
      <p:cViewPr varScale="1">
        <p:scale>
          <a:sx n="46" d="100"/>
          <a:sy n="46" d="100"/>
        </p:scale>
        <p:origin x="75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archimedes.vercel.app/" TargetMode="External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GH" dirty="0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89639" y="8469381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29682" y="2239158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6875" y="2801211"/>
            <a:ext cx="14313744" cy="5165829"/>
          </a:xfrm>
          <a:custGeom>
            <a:avLst/>
            <a:gdLst/>
            <a:ahLst/>
            <a:cxnLst/>
            <a:rect l="l" t="t" r="r" b="b"/>
            <a:pathLst>
              <a:path w="14313744" h="5165829">
                <a:moveTo>
                  <a:pt x="0" y="0"/>
                </a:moveTo>
                <a:lnTo>
                  <a:pt x="14313744" y="0"/>
                </a:lnTo>
                <a:lnTo>
                  <a:pt x="14313744" y="5165829"/>
                </a:lnTo>
                <a:lnTo>
                  <a:pt x="0" y="5165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168" b="-5872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6000" y="3695700"/>
            <a:ext cx="13673239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89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ARCHITEC SCHOOL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7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19705" y="820738"/>
            <a:ext cx="1431081" cy="33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NEWS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28219" y="820738"/>
            <a:ext cx="1431081" cy="33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6797D-502E-A353-617E-490EAE1B6B8A}"/>
              </a:ext>
            </a:extLst>
          </p:cNvPr>
          <p:cNvSpPr txBox="1"/>
          <p:nvPr/>
        </p:nvSpPr>
        <p:spPr>
          <a:xfrm>
            <a:off x="5181600" y="3543300"/>
            <a:ext cx="757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Archimedes Technologies (</a:t>
            </a:r>
            <a:r>
              <a:rPr lang="en-US" sz="3600" dirty="0" err="1">
                <a:solidFill>
                  <a:schemeClr val="bg1"/>
                </a:solidFill>
              </a:rPr>
              <a:t>ArchiTec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  <a:endParaRPr lang="en-G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35317" y="1536593"/>
            <a:ext cx="6267642" cy="84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8510" y="3023878"/>
            <a:ext cx="8061038" cy="538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I am Saeed Mustapha(Archimedes), a graduate of UCC. 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 I studied </a:t>
            </a:r>
            <a:r>
              <a:rPr lang="en-US" sz="3200" dirty="0" err="1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Bsc</a:t>
            </a:r>
            <a:r>
              <a:rPr lang="en-US" sz="32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. computer science </a:t>
            </a: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514350" lvl="0" indent="-51435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I am currently a teacher at Tawheed Educational Center. </a:t>
            </a: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I am a web developer, graphic designer, data sales agent and an author</a:t>
            </a:r>
            <a:r>
              <a:rPr lang="en-US" sz="2000" dirty="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.</a:t>
            </a: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I believe technology should not just exist--it should solve real problems and make life easier</a:t>
            </a:r>
            <a:endParaRPr lang="en-US" sz="3200" dirty="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16F952-5FE4-306D-4A57-8B2A3E8528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67971" y="2466195"/>
            <a:ext cx="7007812" cy="66322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5803" y="2380655"/>
            <a:ext cx="6267642" cy="4050464"/>
          </a:xfrm>
          <a:custGeom>
            <a:avLst/>
            <a:gdLst/>
            <a:ahLst/>
            <a:cxnLst/>
            <a:rect l="l" t="t" r="r" b="b"/>
            <a:pathLst>
              <a:path w="6267642" h="4050464">
                <a:moveTo>
                  <a:pt x="0" y="0"/>
                </a:moveTo>
                <a:lnTo>
                  <a:pt x="6267642" y="0"/>
                </a:lnTo>
                <a:lnTo>
                  <a:pt x="6267642" y="4050464"/>
                </a:lnTo>
                <a:lnTo>
                  <a:pt x="0" y="4050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9499" y="6588388"/>
            <a:ext cx="6267642" cy="263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 LIFE BEFORE ARCHITEC SCHOOL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0020" y="1640851"/>
            <a:ext cx="7307339" cy="86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itka Small" panose="02000505000000020004" pitchFamily="2" charset="0"/>
              </a:rPr>
              <a:t>1. Teachers had to physically sign in with a pen in a book where some teachers may manipulate their signing time.</a:t>
            </a:r>
          </a:p>
          <a:p>
            <a:endParaRPr lang="en-US" sz="24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itka Small" panose="02000505000000020004" pitchFamily="2" charset="0"/>
              </a:rPr>
              <a:t>2. Lesson plans submitted on paper to the headmaster; manual marking/approval. What if admin is not in school but still want to carry out this task?</a:t>
            </a:r>
          </a:p>
          <a:p>
            <a:endParaRPr lang="en-US" sz="24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itka Small" panose="02000505000000020004" pitchFamily="2" charset="0"/>
              </a:rPr>
              <a:t>3. Announcements given verbally, on notice boards, or with delays. </a:t>
            </a:r>
          </a:p>
          <a:p>
            <a:endParaRPr lang="en-US" sz="24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itka Small" panose="02000505000000020004" pitchFamily="2" charset="0"/>
              </a:rPr>
              <a:t>4. Teaching resources shared physically or sometimes hard to access.</a:t>
            </a:r>
          </a:p>
          <a:p>
            <a:endParaRPr lang="en-US" sz="24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itka Small" panose="02000505000000020004" pitchFamily="2" charset="0"/>
              </a:rPr>
              <a:t>5. Go through sign book before knowing the teachers that was in school on a particular day and time teachers reported. What if administrator is not in school but still want access to this information</a:t>
            </a:r>
            <a:r>
              <a:rPr lang="en-US" sz="2000" dirty="0">
                <a:solidFill>
                  <a:schemeClr val="bg1"/>
                </a:solidFill>
                <a:latin typeface="Sitka Small" panose="02000505000000020004" pitchFamily="2" charset="0"/>
              </a:rPr>
              <a:t>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/>
              <a:t>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8510" y="1765083"/>
            <a:ext cx="9916172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THE TRANSFORMATION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4449" y="3123367"/>
            <a:ext cx="76962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Sitka Small" panose="02000505000000020004" pitchFamily="2" charset="0"/>
              </a:rPr>
              <a:t>Digital signing: teachers log in, sign, timestamp recorded automatically (early/late clearly marked).</a:t>
            </a:r>
          </a:p>
          <a:p>
            <a:endParaRPr lang="en-US" sz="28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Small" panose="02000505000000020004" pitchFamily="2" charset="0"/>
              </a:rPr>
              <a:t>2. Lesson plans submitted online; Administrator reviews, mark and comment with just clicks.</a:t>
            </a:r>
          </a:p>
          <a:p>
            <a:endParaRPr lang="en-US" sz="28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Small" panose="02000505000000020004" pitchFamily="2" charset="0"/>
              </a:rPr>
              <a:t>3. Announcements sent instantly online to teachers, students, or both with one click.</a:t>
            </a:r>
          </a:p>
          <a:p>
            <a:endParaRPr lang="en-US" sz="2800" dirty="0">
              <a:solidFill>
                <a:schemeClr val="bg1"/>
              </a:solidFill>
              <a:latin typeface="Sitka Small" panose="0200050500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Small" panose="02000505000000020004" pitchFamily="2" charset="0"/>
              </a:rPr>
              <a:t>4. Resources uploaded by admin; teachers download anytime, anywhere</a:t>
            </a:r>
            <a:r>
              <a:rPr lang="en-US" sz="28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EE0AC8EB-21E6-F229-25C3-E1FBDF382FF1}"/>
              </a:ext>
            </a:extLst>
          </p:cNvPr>
          <p:cNvSpPr/>
          <p:nvPr/>
        </p:nvSpPr>
        <p:spPr>
          <a:xfrm>
            <a:off x="10422284" y="2201646"/>
            <a:ext cx="7359604" cy="4194974"/>
          </a:xfrm>
          <a:custGeom>
            <a:avLst/>
            <a:gdLst/>
            <a:ahLst/>
            <a:cxnLst/>
            <a:rect l="l" t="t" r="r" b="b"/>
            <a:pathLst>
              <a:path w="7359604" h="4194974">
                <a:moveTo>
                  <a:pt x="0" y="0"/>
                </a:moveTo>
                <a:lnTo>
                  <a:pt x="7359605" y="0"/>
                </a:lnTo>
                <a:lnTo>
                  <a:pt x="7359605" y="4194974"/>
                </a:lnTo>
                <a:lnTo>
                  <a:pt x="0" y="419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GH" dirty="0"/>
          </a:p>
        </p:txBody>
      </p:sp>
      <p:sp>
        <p:nvSpPr>
          <p:cNvPr id="3" name="TextBox 3"/>
          <p:cNvSpPr txBox="1"/>
          <p:nvPr/>
        </p:nvSpPr>
        <p:spPr>
          <a:xfrm>
            <a:off x="4185914" y="1732396"/>
            <a:ext cx="9916172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KEY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2241" y="7351578"/>
            <a:ext cx="3866382" cy="403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4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Mobile 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2241" y="7848976"/>
            <a:ext cx="5753140" cy="175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Mobile responsiveness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User-friendly navigation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PDF</a:t>
            </a:r>
            <a:r>
              <a:rPr lang="en-US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 and image </a:t>
            </a: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download support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Clean User interface</a:t>
            </a:r>
            <a:br>
              <a:rPr lang="en-GH" altLang="en-GH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GH" altLang="en-GH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76090" y="7346529"/>
            <a:ext cx="2758440" cy="695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Desktop view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TT Supermolot Neue Expanded Bold"/>
              <a:ea typeface="TT Supermolot Neue Expanded Bold"/>
              <a:cs typeface="TT Supermolot Neue Expanded Bold"/>
              <a:sym typeface="TT Supermolot Neue 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81170" y="7871884"/>
            <a:ext cx="575314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Mobile responsiveness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User-friendly navigation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PDF</a:t>
            </a:r>
            <a:r>
              <a:rPr lang="en-US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 and image </a:t>
            </a:r>
            <a:r>
              <a:rPr lang="en-GH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download support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GH" sz="2400" dirty="0">
                <a:solidFill>
                  <a:schemeClr val="bg1"/>
                </a:solidFill>
                <a:latin typeface="Arial" panose="020B0604020202020204" pitchFamily="34" charset="0"/>
              </a:rPr>
              <a:t>Clean User interface</a:t>
            </a:r>
            <a:r>
              <a:rPr lang="en-US" sz="1800" dirty="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52" y="2871255"/>
            <a:ext cx="4817389" cy="440605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170" y="2940470"/>
            <a:ext cx="4817389" cy="44060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1986" y="696042"/>
            <a:ext cx="7845643" cy="84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One Step Ahead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5742" y="1923160"/>
            <a:ext cx="7708258" cy="754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Our website goes beyond the normal information reading websites you find everywhere. While most educational websites provide reading materials and basic updates, we have added powerful tool that makes difference</a:t>
            </a:r>
          </a:p>
          <a:p>
            <a:pPr marL="342900" lvl="0" indent="-3429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Normal reading content: Access information, resources and updates just like other sites</a:t>
            </a: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Teacher and Administrator Portal: A secure system for digital signing, lesson plan submission and marking, as well as resource sharing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Seamless Communication: Send announcements to only teachers, only the public or  both in just few clicks</a:t>
            </a: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Sitka Small" panose="02000505000000020004" pitchFamily="2" charset="0"/>
              <a:ea typeface="TT Supermolot Neue Expanded"/>
              <a:cs typeface="TT Supermolot Neue Expanded"/>
              <a:sym typeface="TT Supermolot Neue Expanded"/>
            </a:endParaRPr>
          </a:p>
          <a:p>
            <a:pPr marL="457200" lvl="0" indent="-457200">
              <a:lnSpc>
                <a:spcPts val="28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Sitka Small" panose="02000505000000020004" pitchFamily="2" charset="0"/>
                <a:ea typeface="TT Supermolot Neue Expanded"/>
                <a:cs typeface="TT Supermolot Neue Expanded"/>
                <a:sym typeface="TT Supermolot Neue Expanded"/>
              </a:rPr>
              <a:t>Integrated Experience: Combines learning, management and communication into one platform</a:t>
            </a:r>
          </a:p>
        </p:txBody>
      </p:sp>
      <p:sp>
        <p:nvSpPr>
          <p:cNvPr id="6" name="Freeform 6"/>
          <p:cNvSpPr/>
          <p:nvPr/>
        </p:nvSpPr>
        <p:spPr>
          <a:xfrm>
            <a:off x="10415102" y="2262728"/>
            <a:ext cx="6844198" cy="6433546"/>
          </a:xfrm>
          <a:custGeom>
            <a:avLst/>
            <a:gdLst/>
            <a:ahLst/>
            <a:cxnLst/>
            <a:rect l="l" t="t" r="r" b="b"/>
            <a:pathLst>
              <a:path w="6844198" h="6433546">
                <a:moveTo>
                  <a:pt x="0" y="0"/>
                </a:moveTo>
                <a:lnTo>
                  <a:pt x="6844198" y="0"/>
                </a:lnTo>
                <a:lnTo>
                  <a:pt x="6844198" y="6433546"/>
                </a:lnTo>
                <a:lnTo>
                  <a:pt x="0" y="6433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45716" y="2201647"/>
            <a:ext cx="7359604" cy="4194974"/>
          </a:xfrm>
          <a:custGeom>
            <a:avLst/>
            <a:gdLst/>
            <a:ahLst/>
            <a:cxnLst/>
            <a:rect l="l" t="t" r="r" b="b"/>
            <a:pathLst>
              <a:path w="7359604" h="4194974">
                <a:moveTo>
                  <a:pt x="0" y="0"/>
                </a:moveTo>
                <a:lnTo>
                  <a:pt x="7359605" y="0"/>
                </a:lnTo>
                <a:lnTo>
                  <a:pt x="7359605" y="4194974"/>
                </a:lnTo>
                <a:lnTo>
                  <a:pt x="0" y="4194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67725" y="4196202"/>
            <a:ext cx="6737473" cy="85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DEMO</a:t>
            </a:r>
            <a:endParaRPr lang="en-US" sz="5000" b="1" dirty="0">
              <a:solidFill>
                <a:schemeClr val="bg1"/>
              </a:solidFill>
              <a:latin typeface="TT Supermolot Neue Expanded Bold"/>
              <a:ea typeface="TT Supermolot Neue Expanded Bold"/>
              <a:cs typeface="TT Supermolot Neue Expanded Bold"/>
              <a:sym typeface="TT Supermolot Neue Expand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7073510"/>
            <a:ext cx="7594476" cy="33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000" y="2840548"/>
            <a:ext cx="11894334" cy="1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89"/>
              </a:lnSpc>
              <a:spcBef>
                <a:spcPct val="0"/>
              </a:spcBef>
            </a:pPr>
            <a:r>
              <a:rPr lang="en-US" sz="11492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80518" y="6510348"/>
            <a:ext cx="5326961" cy="104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  <a:hlinkClick r:id="rId3"/>
              </a:rPr>
              <a:t>www.archimedes.vercel.app</a:t>
            </a:r>
            <a:endParaRPr lang="en-US" sz="2999" dirty="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(0558652422)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09978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19705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28219" y="820738"/>
            <a:ext cx="14310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MORE</a:t>
            </a:r>
          </a:p>
        </p:txBody>
      </p:sp>
      <p:sp>
        <p:nvSpPr>
          <p:cNvPr id="8" name="Freeform 8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F3C7B-A90C-CEB3-C11E-6744DD8AD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13" y="4733962"/>
            <a:ext cx="1764370" cy="1474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437</Words>
  <Application>Microsoft Office PowerPoint</Application>
  <PresentationFormat>Custom</PresentationFormat>
  <Paragraphs>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Sitka Small</vt:lpstr>
      <vt:lpstr>TT Supermolot Neue Expanded</vt:lpstr>
      <vt:lpstr>Calibri</vt:lpstr>
      <vt:lpstr>Arial</vt:lpstr>
      <vt:lpstr>TT Supermolot Neue Expanded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GENIUS TECH</cp:lastModifiedBy>
  <cp:revision>25</cp:revision>
  <dcterms:created xsi:type="dcterms:W3CDTF">2006-08-16T00:00:00Z</dcterms:created>
  <dcterms:modified xsi:type="dcterms:W3CDTF">2025-09-07T14:57:35Z</dcterms:modified>
  <dc:identifier>DAGySkIIrwk</dc:identifier>
</cp:coreProperties>
</file>